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36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833" y="542806"/>
            <a:ext cx="6175534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  <p:sp>
        <p:nvSpPr>
          <p:cNvPr id="4" name="Text 1"/>
          <p:cNvSpPr/>
          <p:nvPr/>
        </p:nvSpPr>
        <p:spPr>
          <a:xfrm>
            <a:off x="569833" y="817840"/>
            <a:ext cx="3651052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About us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569833" y="1432917"/>
            <a:ext cx="272593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Name:-coder's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69833" y="1922264"/>
            <a:ext cx="6175534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the innovative team behind a crucial healthcare solution.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569833" y="2411492"/>
            <a:ext cx="6175534" cy="825817"/>
          </a:xfrm>
          <a:prstGeom prst="roundRect">
            <a:avLst>
              <a:gd name="adj" fmla="val 8858"/>
            </a:avLst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569833" y="2396252"/>
            <a:ext cx="6175534" cy="60960"/>
          </a:xfrm>
          <a:prstGeom prst="roundRect">
            <a:avLst>
              <a:gd name="adj" fmla="val 72914"/>
            </a:avLst>
          </a:prstGeom>
          <a:solidFill>
            <a:srgbClr val="4950BC"/>
          </a:solidFill>
          <a:ln/>
        </p:spPr>
      </p:sp>
      <p:sp>
        <p:nvSpPr>
          <p:cNvPr id="9" name="Shape 6"/>
          <p:cNvSpPr/>
          <p:nvPr/>
        </p:nvSpPr>
        <p:spPr>
          <a:xfrm>
            <a:off x="3498890" y="2252782"/>
            <a:ext cx="317421" cy="317421"/>
          </a:xfrm>
          <a:prstGeom prst="roundRect">
            <a:avLst>
              <a:gd name="adj" fmla="val 288072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40" y="2332077"/>
            <a:ext cx="126921" cy="1587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90801" y="2676049"/>
            <a:ext cx="1322784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Leader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690801" y="2904768"/>
            <a:ext cx="593359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Harshit Jain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569833" y="3501747"/>
            <a:ext cx="6175534" cy="1323023"/>
          </a:xfrm>
          <a:prstGeom prst="roundRect">
            <a:avLst>
              <a:gd name="adj" fmla="val 5529"/>
            </a:avLst>
          </a:prstGeom>
          <a:solidFill>
            <a:srgbClr val="FFFFFF"/>
          </a:solidFill>
          <a:ln/>
        </p:spPr>
      </p:sp>
      <p:sp>
        <p:nvSpPr>
          <p:cNvPr id="14" name="Shape 10"/>
          <p:cNvSpPr/>
          <p:nvPr/>
        </p:nvSpPr>
        <p:spPr>
          <a:xfrm>
            <a:off x="569833" y="3486507"/>
            <a:ext cx="6175534" cy="60960"/>
          </a:xfrm>
          <a:prstGeom prst="roundRect">
            <a:avLst>
              <a:gd name="adj" fmla="val 72914"/>
            </a:avLst>
          </a:prstGeom>
          <a:solidFill>
            <a:srgbClr val="4950BC"/>
          </a:solidFill>
          <a:ln/>
        </p:spPr>
      </p:sp>
      <p:sp>
        <p:nvSpPr>
          <p:cNvPr id="15" name="Shape 11"/>
          <p:cNvSpPr/>
          <p:nvPr/>
        </p:nvSpPr>
        <p:spPr>
          <a:xfrm>
            <a:off x="3498890" y="3343037"/>
            <a:ext cx="317421" cy="317421"/>
          </a:xfrm>
          <a:prstGeom prst="roundRect">
            <a:avLst>
              <a:gd name="adj" fmla="val 288072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40" y="3422333"/>
            <a:ext cx="126921" cy="1587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90801" y="3766304"/>
            <a:ext cx="1322784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Members</a:t>
            </a:r>
            <a:endParaRPr lang="en-US" sz="1000" dirty="0"/>
          </a:p>
        </p:txBody>
      </p:sp>
      <p:sp>
        <p:nvSpPr>
          <p:cNvPr id="18" name="Text 13"/>
          <p:cNvSpPr/>
          <p:nvPr/>
        </p:nvSpPr>
        <p:spPr>
          <a:xfrm>
            <a:off x="690801" y="3995023"/>
            <a:ext cx="593359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Divyanshu Sankhla</a:t>
            </a:r>
            <a:endParaRPr lang="en-US" sz="800" dirty="0"/>
          </a:p>
        </p:txBody>
      </p:sp>
      <p:sp>
        <p:nvSpPr>
          <p:cNvPr id="19" name="Text 14"/>
          <p:cNvSpPr/>
          <p:nvPr/>
        </p:nvSpPr>
        <p:spPr>
          <a:xfrm>
            <a:off x="690801" y="4243626"/>
            <a:ext cx="593359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Jatin Panchal</a:t>
            </a:r>
            <a:endParaRPr lang="en-US" sz="800" dirty="0"/>
          </a:p>
        </p:txBody>
      </p:sp>
      <p:sp>
        <p:nvSpPr>
          <p:cNvPr id="20" name="Text 15"/>
          <p:cNvSpPr/>
          <p:nvPr/>
        </p:nvSpPr>
        <p:spPr>
          <a:xfrm>
            <a:off x="690801" y="4492228"/>
            <a:ext cx="593359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Hemraj Vaishnav</a:t>
            </a:r>
            <a:endParaRPr lang="en-US" sz="800" dirty="0"/>
          </a:p>
        </p:txBody>
      </p:sp>
      <p:sp>
        <p:nvSpPr>
          <p:cNvPr id="21" name="Shape 16"/>
          <p:cNvSpPr/>
          <p:nvPr/>
        </p:nvSpPr>
        <p:spPr>
          <a:xfrm>
            <a:off x="569833" y="4943713"/>
            <a:ext cx="6175534" cy="1782366"/>
          </a:xfrm>
          <a:prstGeom prst="roundRect">
            <a:avLst>
              <a:gd name="adj" fmla="val 249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690801" y="5064681"/>
            <a:ext cx="1322784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1000" dirty="0"/>
          </a:p>
        </p:txBody>
      </p:sp>
      <p:sp>
        <p:nvSpPr>
          <p:cNvPr id="23" name="Text 18"/>
          <p:cNvSpPr/>
          <p:nvPr/>
        </p:nvSpPr>
        <p:spPr>
          <a:xfrm>
            <a:off x="690801" y="5293400"/>
            <a:ext cx="593359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hospital operations, including bed allocation</a:t>
            </a:r>
            <a:endParaRPr lang="en-US" sz="1000" dirty="0"/>
          </a:p>
        </p:txBody>
      </p:sp>
      <p:sp>
        <p:nvSpPr>
          <p:cNvPr id="24" name="Text 19"/>
          <p:cNvSpPr/>
          <p:nvPr/>
        </p:nvSpPr>
        <p:spPr>
          <a:xfrm>
            <a:off x="690801" y="5568434"/>
            <a:ext cx="593359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resource management, using AI-driven solutions.</a:t>
            </a:r>
            <a:endParaRPr lang="en-US" sz="1000" dirty="0"/>
          </a:p>
        </p:txBody>
      </p:sp>
      <p:sp>
        <p:nvSpPr>
          <p:cNvPr id="25" name="Text 20"/>
          <p:cNvSpPr/>
          <p:nvPr/>
        </p:nvSpPr>
        <p:spPr>
          <a:xfrm>
            <a:off x="690801" y="5843468"/>
            <a:ext cx="593359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26" name="Text 21"/>
          <p:cNvSpPr/>
          <p:nvPr/>
        </p:nvSpPr>
        <p:spPr>
          <a:xfrm>
            <a:off x="690801" y="6118503"/>
            <a:ext cx="593359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id</a:t>
            </a:r>
            <a:endParaRPr lang="en-US" sz="1000" dirty="0"/>
          </a:p>
        </p:txBody>
      </p:sp>
      <p:sp>
        <p:nvSpPr>
          <p:cNvPr id="27" name="Text 22"/>
          <p:cNvSpPr/>
          <p:nvPr/>
        </p:nvSpPr>
        <p:spPr>
          <a:xfrm>
            <a:off x="690801" y="6393537"/>
            <a:ext cx="593359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ICIH-11</a:t>
            </a:r>
            <a:endParaRPr lang="en-US" sz="1000" dirty="0"/>
          </a:p>
        </p:txBody>
      </p:sp>
      <p:sp>
        <p:nvSpPr>
          <p:cNvPr id="28" name="Shape 23"/>
          <p:cNvSpPr/>
          <p:nvPr/>
        </p:nvSpPr>
        <p:spPr>
          <a:xfrm>
            <a:off x="569833" y="6831806"/>
            <a:ext cx="6175534" cy="957263"/>
          </a:xfrm>
          <a:prstGeom prst="roundRect">
            <a:avLst>
              <a:gd name="adj" fmla="val 464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690801" y="6952774"/>
            <a:ext cx="1322784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Theme</a:t>
            </a:r>
            <a:endParaRPr lang="en-US" sz="1000" dirty="0"/>
          </a:p>
        </p:txBody>
      </p:sp>
      <p:sp>
        <p:nvSpPr>
          <p:cNvPr id="30" name="Text 25"/>
          <p:cNvSpPr/>
          <p:nvPr/>
        </p:nvSpPr>
        <p:spPr>
          <a:xfrm>
            <a:off x="690801" y="7181493"/>
            <a:ext cx="593359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to enhancing Health and Well-being through</a:t>
            </a:r>
            <a:endParaRPr lang="en-US" sz="1000" dirty="0"/>
          </a:p>
        </p:txBody>
      </p:sp>
      <p:sp>
        <p:nvSpPr>
          <p:cNvPr id="31" name="Text 26"/>
          <p:cNvSpPr/>
          <p:nvPr/>
        </p:nvSpPr>
        <p:spPr>
          <a:xfrm>
            <a:off x="690801" y="7456527"/>
            <a:ext cx="593359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technological innovation.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229"/>
            <a:ext cx="670155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Scope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40349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Summary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427208"/>
            <a:ext cx="7626429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Hospital Management System successfully addresses critical challenges in healthcare administration through comprehensive digital transformation. Our solution provides integrated patient care management, streamlined operations, and improved healthcare delivery.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3938111"/>
            <a:ext cx="3266123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4524970"/>
            <a:ext cx="762642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diagnostic assistance and predictive analytics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4923115"/>
            <a:ext cx="762642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IoT integration for real-time patient monitoring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3790" y="5321260"/>
            <a:ext cx="762642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Telemedicine capabilities for remote consultations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3790" y="5719405"/>
            <a:ext cx="762642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application for enhanced patient engagement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3790" y="6117550"/>
            <a:ext cx="762642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national health databases</a:t>
            </a:r>
            <a:endParaRPr lang="en-US" sz="16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5758" y="1865828"/>
            <a:ext cx="4426506" cy="442650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099899" y="6980992"/>
            <a:ext cx="1273671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"Transforming healthcare through technology, one patient at a time."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3790" y="6751439"/>
            <a:ext cx="22860" cy="785813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0679"/>
            <a:ext cx="677882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 Hospital Management System?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29613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Hospital Management System (HMS) is a comprehensive digital platform that unifies all hospital operations. It automates patient information, medical records, appointments, billing, and administrative tasks.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30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5476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0899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3238738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997166"/>
            <a:ext cx="31397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Patient Care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48758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patient management processes to ensure faster, more accurate medical services and improved patient satisfaction.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55476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0899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62" y="3238738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99716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Efficient Record Management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84191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Centralise all medical records, patient history, and treatment data in a secure, easily accessible digital format.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855476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0899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34" y="3238738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 Automation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487585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routine administrative tasks including appointment scheduling, billing, and report generation to reduce manual errors.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0792"/>
            <a:ext cx="7563564" cy="1058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Existing Problems in Traditional Systems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76618" y="1933218"/>
            <a:ext cx="7563564" cy="1292185"/>
          </a:xfrm>
          <a:prstGeom prst="roundRect">
            <a:avLst>
              <a:gd name="adj" fmla="val 849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3758" y="1933218"/>
            <a:ext cx="91440" cy="1292185"/>
          </a:xfrm>
          <a:prstGeom prst="roundRect">
            <a:avLst>
              <a:gd name="adj" fmla="val 77779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537365" y="2125385"/>
            <a:ext cx="301799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Paper-Based Record Keeping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537365" y="2491502"/>
            <a:ext cx="7110651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filing systems lead to lost records, damaged documents, and difficulty in retrieving patient information during emergencies.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276618" y="3394710"/>
            <a:ext cx="7563564" cy="1292185"/>
          </a:xfrm>
          <a:prstGeom prst="roundRect">
            <a:avLst>
              <a:gd name="adj" fmla="val 849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53758" y="3394710"/>
            <a:ext cx="91440" cy="1292185"/>
          </a:xfrm>
          <a:prstGeom prst="roundRect">
            <a:avLst>
              <a:gd name="adj" fmla="val 77779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6537365" y="3586877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 Waiting Times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537365" y="3952994"/>
            <a:ext cx="7110651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appointment scheduling and patient registration processes result in extended waiting periods and patient dissatisfaction.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276618" y="4856202"/>
            <a:ext cx="7563564" cy="1292185"/>
          </a:xfrm>
          <a:prstGeom prst="roundRect">
            <a:avLst>
              <a:gd name="adj" fmla="val 849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53758" y="4856202"/>
            <a:ext cx="91440" cy="1292185"/>
          </a:xfrm>
          <a:prstGeom prst="roundRect">
            <a:avLst>
              <a:gd name="adj" fmla="val 77779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537365" y="5048369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Human Errors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537365" y="5414486"/>
            <a:ext cx="7110651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data entry increases the risk of medication errors, billing mistakes, and miscommunication between departments.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276618" y="6317694"/>
            <a:ext cx="7563564" cy="1292185"/>
          </a:xfrm>
          <a:prstGeom prst="roundRect">
            <a:avLst>
              <a:gd name="adj" fmla="val 849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53758" y="6317694"/>
            <a:ext cx="91440" cy="1292185"/>
          </a:xfrm>
          <a:prstGeom prst="roundRect">
            <a:avLst>
              <a:gd name="adj" fmla="val 77779"/>
            </a:avLst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6537365" y="6509861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Wastage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6537365" y="6875978"/>
            <a:ext cx="7110651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Duplicate tests, overstocking of medicines, and inefficient resource allocation due to lack of integrated information systems.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5061347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Solution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87241" y="1757124"/>
            <a:ext cx="3882152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Integrated Digital Platform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87241" y="2339102"/>
            <a:ext cx="6281023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Hospital Management System provides a complete digital transformation solution that addresses all traditional healthcare management challenges through: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87241" y="3492818"/>
            <a:ext cx="628102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synchronisation across departments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87241" y="3887510"/>
            <a:ext cx="628102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workflow management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87241" y="4282202"/>
            <a:ext cx="628102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cloud-based storage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87241" y="4676894"/>
            <a:ext cx="628102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medical equipment and laboratory systems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756" y="1782366"/>
            <a:ext cx="5652849" cy="5652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610"/>
            <a:ext cx="5794891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System Features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93915"/>
            <a:ext cx="538639" cy="5386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01748" y="192178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Patient Registration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601748" y="2387560"/>
            <a:ext cx="557879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patient enrollment with personal details, medical history, insurance information, and emergency contacts stored securely.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860" y="1793915"/>
            <a:ext cx="538639" cy="5386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57818" y="1921788"/>
            <a:ext cx="326409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Appointment Scheduling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8257818" y="2387560"/>
            <a:ext cx="557879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booking system with automated reminders, doctor availability tracking, and flexible rescheduling options for patients.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52863"/>
            <a:ext cx="538639" cy="5386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01748" y="398073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Doctor Management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601748" y="4446508"/>
            <a:ext cx="557879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physician profiles including specialisations, schedules, patient assignments, and performance analytics.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860" y="3852863"/>
            <a:ext cx="538639" cy="5386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57818" y="398073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Billing System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8257818" y="4446508"/>
            <a:ext cx="557879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invoice generation, insurance claim processing, payment tracking, and financial reporting with audit trails.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911810"/>
            <a:ext cx="538639" cy="53863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01748" y="6039683"/>
            <a:ext cx="294239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Laboratory Integration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1601748" y="6505456"/>
            <a:ext cx="557879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connection with diagnostic equipment for instant test results and automated report distribution to concerned doctors.</a:t>
            </a:r>
            <a:endParaRPr lang="en-US" sz="16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860" y="5911810"/>
            <a:ext cx="538639" cy="53863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257818" y="60396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&amp; Reports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8257818" y="6505456"/>
            <a:ext cx="557879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reporting dashboard with patient statistics, financial analysis, and operational performance metrics for management decisions.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258" y="756761"/>
            <a:ext cx="4916924" cy="614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Modules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51258" y="1666280"/>
            <a:ext cx="7614285" cy="5806440"/>
          </a:xfrm>
          <a:prstGeom prst="roundRect">
            <a:avLst>
              <a:gd name="adj" fmla="val 14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8878" y="1673900"/>
            <a:ext cx="7599045" cy="1447800"/>
          </a:xfrm>
          <a:prstGeom prst="roundRect">
            <a:avLst>
              <a:gd name="adj" fmla="val 5706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455450" y="1870472"/>
            <a:ext cx="2607350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Administrator Module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55450" y="2295763"/>
            <a:ext cx="720590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system control including user management, security settings, data backup, system configuration, and comprehensive reporting capabilities.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258878" y="3121700"/>
            <a:ext cx="7599045" cy="1447800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6258878" y="3121700"/>
            <a:ext cx="7599045" cy="22860"/>
          </a:xfrm>
          <a:prstGeom prst="roundRect">
            <a:avLst>
              <a:gd name="adj" fmla="val 361352"/>
            </a:avLst>
          </a:prstGeom>
          <a:solidFill>
            <a:srgbClr val="C0C1D7"/>
          </a:solidFill>
          <a:ln/>
        </p:spPr>
      </p:sp>
      <p:sp>
        <p:nvSpPr>
          <p:cNvPr id="10" name="Text 7"/>
          <p:cNvSpPr/>
          <p:nvPr/>
        </p:nvSpPr>
        <p:spPr>
          <a:xfrm>
            <a:off x="6455450" y="3318272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Doctor Module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55450" y="3743563"/>
            <a:ext cx="720590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 consultation interface, medical record access, prescription management, appointment viewing, and treatment history tracking.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258878" y="4569500"/>
            <a:ext cx="7599045" cy="1447800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3" name="Shape 10"/>
          <p:cNvSpPr/>
          <p:nvPr/>
        </p:nvSpPr>
        <p:spPr>
          <a:xfrm>
            <a:off x="6258878" y="4569500"/>
            <a:ext cx="7599045" cy="22860"/>
          </a:xfrm>
          <a:prstGeom prst="roundRect">
            <a:avLst>
              <a:gd name="adj" fmla="val 361352"/>
            </a:avLst>
          </a:prstGeom>
          <a:solidFill>
            <a:srgbClr val="C0C1D7"/>
          </a:solidFill>
          <a:ln/>
        </p:spPr>
      </p:sp>
      <p:sp>
        <p:nvSpPr>
          <p:cNvPr id="14" name="Text 11"/>
          <p:cNvSpPr/>
          <p:nvPr/>
        </p:nvSpPr>
        <p:spPr>
          <a:xfrm>
            <a:off x="6455450" y="4766072"/>
            <a:ext cx="2463998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Receptionist Module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55450" y="5191363"/>
            <a:ext cx="720590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 registration, appointment booking, visitor management, billing assistance, and front-desk operational support.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258878" y="6017300"/>
            <a:ext cx="7599045" cy="1447800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7" name="Shape 14"/>
          <p:cNvSpPr/>
          <p:nvPr/>
        </p:nvSpPr>
        <p:spPr>
          <a:xfrm>
            <a:off x="6258878" y="6017300"/>
            <a:ext cx="7599045" cy="22860"/>
          </a:xfrm>
          <a:prstGeom prst="roundRect">
            <a:avLst>
              <a:gd name="adj" fmla="val 361352"/>
            </a:avLst>
          </a:prstGeom>
          <a:solidFill>
            <a:srgbClr val="C0C1D7"/>
          </a:solidFill>
          <a:ln/>
        </p:spPr>
      </p:sp>
      <p:sp>
        <p:nvSpPr>
          <p:cNvPr id="18" name="Text 15"/>
          <p:cNvSpPr/>
          <p:nvPr/>
        </p:nvSpPr>
        <p:spPr>
          <a:xfrm>
            <a:off x="6455450" y="6213872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Patient Portal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55450" y="6639163"/>
            <a:ext cx="720590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access to medical records, appointment booking, test results, billing information, and communication with healthcare providers.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655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80592"/>
            <a:ext cx="429779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Technologies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793790" y="2526983"/>
            <a:ext cx="6258520" cy="2347317"/>
          </a:xfrm>
          <a:prstGeom prst="roundRect">
            <a:avLst>
              <a:gd name="adj" fmla="val 38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39654" y="277284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039654" y="3324820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HTML5 &amp; CSS3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039654" y="3744992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39654" y="4283631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93790" y="5089684"/>
            <a:ext cx="6258520" cy="2228850"/>
          </a:xfrm>
          <a:prstGeom prst="roundRect">
            <a:avLst>
              <a:gd name="adj" fmla="val 406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9654" y="533554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039654" y="5887522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&amp; Express.js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39654" y="6307693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APIs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039654" y="6727865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 Systems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85710" y="1880592"/>
            <a:ext cx="4059793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Infrastructure &amp; Database</a:t>
            </a:r>
            <a:endParaRPr lang="en-US" sz="2500" dirty="0"/>
          </a:p>
        </p:txBody>
      </p:sp>
      <p:sp>
        <p:nvSpPr>
          <p:cNvPr id="15" name="Shape 13"/>
          <p:cNvSpPr/>
          <p:nvPr/>
        </p:nvSpPr>
        <p:spPr>
          <a:xfrm>
            <a:off x="7585710" y="2526983"/>
            <a:ext cx="6258520" cy="2228850"/>
          </a:xfrm>
          <a:prstGeom prst="roundRect">
            <a:avLst>
              <a:gd name="adj" fmla="val 406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831574" y="277284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7831574" y="3324820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MySQL/PostgreSQL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831574" y="3744992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Encryption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831574" y="4165163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Backup Systems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585710" y="4971217"/>
            <a:ext cx="6258520" cy="2228850"/>
          </a:xfrm>
          <a:prstGeom prst="roundRect">
            <a:avLst>
              <a:gd name="adj" fmla="val 406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831574" y="521708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831574" y="5769054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Hosting (AWS/Azure)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831574" y="6189226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Balancing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831574" y="6609398"/>
            <a:ext cx="576679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SSL Security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5452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Advantages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1626870" y="3128486"/>
            <a:ext cx="251090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75%</a:t>
            </a:r>
            <a:endParaRPr lang="en-US" sz="4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359" y="1852613"/>
            <a:ext cx="3062168" cy="30621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6629" y="516981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Savings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5611058"/>
            <a:ext cx="417742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Reduction in administrative processing time through automated workflows and digital record management.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59567" y="3128486"/>
            <a:ext cx="251090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90%</a:t>
            </a:r>
            <a:endParaRPr lang="en-US" sz="40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56" y="1852613"/>
            <a:ext cx="3062168" cy="30621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63709" y="5169813"/>
            <a:ext cx="290286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Accuracy Improvement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226368" y="5611058"/>
            <a:ext cx="417754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Decrease in data entry errors and medication mistakes through automated validation and cross-verification systems.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0492145" y="3128486"/>
            <a:ext cx="251090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40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34" y="1852613"/>
            <a:ext cx="3062168" cy="30621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09753" y="5169813"/>
            <a:ext cx="267593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Paperless Operations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659064" y="5611058"/>
            <a:ext cx="417742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elimination of paper-based processes, contributing to environmental sustainability and cost reduction.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93790" y="6820733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Additional benefits include improved patient satisfaction, enhanced data security, better resource utilisation, and compliance with healthcare regulations and standards.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2025-09-28T01:52:45Z</dcterms:created>
  <dcterms:modified xsi:type="dcterms:W3CDTF">2025-09-28T01:52:45Z</dcterms:modified>
</cp:coreProperties>
</file>